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95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0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5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42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7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03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70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09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78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7F17-47F1-410B-8646-6AF1C1078354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5B00-4A6E-4AB4-97B0-1941B01C5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4592080" y="184757"/>
            <a:ext cx="2556919" cy="684000"/>
            <a:chOff x="611560" y="1124744"/>
            <a:chExt cx="2153194" cy="5760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24744"/>
              <a:ext cx="11426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635">
                          <a14:foregroundMark x1="30476" y1="31250" x2="30476" y2="31250"/>
                          <a14:foregroundMark x1="16667" y1="82188" x2="16667" y2="82188"/>
                          <a14:foregroundMark x1="31587" y1="77813" x2="31587" y2="77813"/>
                          <a14:foregroundMark x1="75556" y1="77813" x2="75556" y2="77813"/>
                          <a14:foregroundMark x1="90635" y1="68125" x2="90635" y2="68125"/>
                          <a14:foregroundMark x1="55556" y1="82813" x2="55556" y2="8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315" y="1145918"/>
              <a:ext cx="1092439" cy="554890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184757"/>
            <a:ext cx="1615303" cy="86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999" y="1738335"/>
            <a:ext cx="4881860" cy="13906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9511" y="1023118"/>
            <a:ext cx="11886981" cy="461666"/>
          </a:xfrm>
          <a:prstGeom prst="rect">
            <a:avLst/>
          </a:prstGeom>
          <a:solidFill>
            <a:srgbClr val="E73A0A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Santé du dos – technique de nettoyage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85" y="1707118"/>
            <a:ext cx="6588089" cy="49549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937" y="3374690"/>
            <a:ext cx="5236866" cy="20463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88" b="98485" l="5114" r="94318">
                        <a14:foregroundMark x1="26705" y1="41667" x2="26705" y2="41667"/>
                        <a14:foregroundMark x1="67614" y1="36364" x2="67614" y2="36364"/>
                        <a14:foregroundMark x1="28977" y1="40152" x2="28977" y2="40152"/>
                        <a14:foregroundMark x1="24432" y1="42424" x2="24432" y2="42424"/>
                        <a14:foregroundMark x1="22159" y1="50000" x2="22159" y2="50000"/>
                        <a14:foregroundMark x1="41477" y1="44697" x2="41477" y2="44697"/>
                        <a14:foregroundMark x1="52273" y1="33333" x2="52273" y2="33333"/>
                        <a14:foregroundMark x1="52273" y1="48485" x2="52273" y2="48485"/>
                        <a14:foregroundMark x1="64205" y1="34848" x2="64205" y2="34848"/>
                        <a14:foregroundMark x1="72159" y1="37121" x2="72159" y2="37121"/>
                        <a14:foregroundMark x1="68750" y1="43182" x2="68750" y2="4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359" y="5554470"/>
            <a:ext cx="1210561" cy="9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8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4" y="1554180"/>
            <a:ext cx="11914469" cy="5081752"/>
          </a:xfrm>
          <a:prstGeom prst="rect">
            <a:avLst/>
          </a:prstGeom>
        </p:spPr>
      </p:pic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5232160" y="163075"/>
            <a:ext cx="2556919" cy="684000"/>
            <a:chOff x="611560" y="1124744"/>
            <a:chExt cx="2153194" cy="5760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24744"/>
              <a:ext cx="11426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635">
                          <a14:foregroundMark x1="30476" y1="31250" x2="30476" y2="31250"/>
                          <a14:foregroundMark x1="16667" y1="82188" x2="16667" y2="82188"/>
                          <a14:foregroundMark x1="31587" y1="77813" x2="31587" y2="77813"/>
                          <a14:foregroundMark x1="75556" y1="77813" x2="75556" y2="77813"/>
                          <a14:foregroundMark x1="90635" y1="68125" x2="90635" y2="68125"/>
                          <a14:foregroundMark x1="55556" y1="82813" x2="55556" y2="8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315" y="1145918"/>
              <a:ext cx="1092439" cy="55489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179511" y="1023118"/>
            <a:ext cx="11886981" cy="461666"/>
          </a:xfrm>
          <a:prstGeom prst="rect">
            <a:avLst/>
          </a:prstGeom>
          <a:solidFill>
            <a:srgbClr val="E73A0A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Santé du dos – technique de nettoyage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615" y="143327"/>
            <a:ext cx="191519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4592080" y="184757"/>
            <a:ext cx="2556919" cy="684000"/>
            <a:chOff x="611560" y="1124744"/>
            <a:chExt cx="2153194" cy="5760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24744"/>
              <a:ext cx="11426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635">
                          <a14:foregroundMark x1="30476" y1="31250" x2="30476" y2="31250"/>
                          <a14:foregroundMark x1="16667" y1="82188" x2="16667" y2="82188"/>
                          <a14:foregroundMark x1="31587" y1="77813" x2="31587" y2="77813"/>
                          <a14:foregroundMark x1="75556" y1="77813" x2="75556" y2="77813"/>
                          <a14:foregroundMark x1="90635" y1="68125" x2="90635" y2="68125"/>
                          <a14:foregroundMark x1="55556" y1="82813" x2="55556" y2="8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315" y="1145918"/>
              <a:ext cx="1092439" cy="554890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184757"/>
            <a:ext cx="1615303" cy="86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9511" y="1023118"/>
            <a:ext cx="11886981" cy="461666"/>
          </a:xfrm>
          <a:prstGeom prst="rect">
            <a:avLst/>
          </a:prstGeom>
          <a:solidFill>
            <a:srgbClr val="E73A0A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Santé du dos – technique de nettoyage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0363" y="2109186"/>
            <a:ext cx="1697339" cy="4851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1" t="4069" b="2391"/>
          <a:stretch/>
        </p:blipFill>
        <p:spPr>
          <a:xfrm>
            <a:off x="3846468" y="1706855"/>
            <a:ext cx="4256749" cy="3716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199575" y="1656528"/>
            <a:ext cx="3083748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Très peu d'effort physique requis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Ouverture sécurisée du réservoir de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récupération avec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protection contre les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fermetures accidentelles</a:t>
            </a:r>
            <a:endParaRPr lang="fr-FR" sz="1000" dirty="0">
              <a:solidFill>
                <a:srgbClr val="6F6F6F"/>
              </a:solidFill>
              <a:latin typeface="HelveticaNeueLTStd-Lt"/>
            </a:endParaRP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Siège conducteur à réglage individuel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Changement facile des brosses grâce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au suceur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latéral rabattable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Décrochage et accrochage des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brosses sur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simple pression d'un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 bouton</a:t>
            </a:r>
            <a:endParaRPr lang="fr-FR" sz="1000" dirty="0">
              <a:solidFill>
                <a:srgbClr val="6F6F6F"/>
              </a:solidFill>
              <a:latin typeface="HelveticaNeueLTStd-Lt"/>
            </a:endParaRP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Accès assisté au compartiment batteries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Le suceur se replie manuellement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pour faciliter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le nettoyage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L'écran couleur de 4,3" permet une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utilisation facile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199589" y="4030800"/>
            <a:ext cx="308373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Clairement structuré et facile</a:t>
            </a:r>
          </a:p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d'utilisation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Poignées ergonomiques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Pièces nécessitant un entretien quotidien avec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marquage couleur.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Logique et intelligent</a:t>
            </a:r>
            <a:endParaRPr lang="fr-FR" sz="1000" dirty="0"/>
          </a:p>
        </p:txBody>
      </p:sp>
      <p:sp>
        <p:nvSpPr>
          <p:cNvPr id="18" name="Rectangle 17"/>
          <p:cNvSpPr/>
          <p:nvPr/>
        </p:nvSpPr>
        <p:spPr>
          <a:xfrm>
            <a:off x="7685098" y="1647521"/>
            <a:ext cx="435934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Le siège confort offre une assise optimale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• Peut être ajusté en fonction du poids du conducteur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• Siège à suspension, confortable, avec réglage de la longueur du siège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• Accoudoirs et dossier réglables selon l'inclinaison   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8667968" y="2635335"/>
            <a:ext cx="3387114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de travail ergonomique pour un</a:t>
            </a:r>
          </a:p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travail sans fatigue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Options de réglage optimales du point de vue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du SIP          </a:t>
            </a:r>
            <a:r>
              <a:rPr lang="fr-FR" sz="1000" dirty="0" smtClean="0">
                <a:solidFill>
                  <a:srgbClr val="FFFFFF"/>
                </a:solidFill>
                <a:latin typeface="HelveticaNeueLTStd-Lt"/>
              </a:rPr>
              <a:t>b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  (point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d'index siège), bonne position du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volant, espace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pour les pieds et les pédales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Sécurité augmentée grâce à un travail sans fatigue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Vue panoramique à 360°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Grand repose-pieds (plus d'espace pour les pieds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du conducteur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)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8667968" y="4444332"/>
            <a:ext cx="337647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Accès ergonomique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• Marche antidérapante et tapis de pied garantissant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une meilleure sécurité dans des conditions humides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• Accès possible des deux côtés, marchepied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ergonomique</a:t>
            </a:r>
            <a:endParaRPr lang="fr-FR" sz="1000" dirty="0"/>
          </a:p>
        </p:txBody>
      </p:sp>
      <p:sp>
        <p:nvSpPr>
          <p:cNvPr id="21" name="Organigramme : Connecteur 20"/>
          <p:cNvSpPr/>
          <p:nvPr/>
        </p:nvSpPr>
        <p:spPr>
          <a:xfrm>
            <a:off x="8272136" y="3220131"/>
            <a:ext cx="108000" cy="108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38349" y="5614219"/>
            <a:ext cx="3716732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Tout à portée de vue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Indicateur d'usure des brosses facile à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lire </a:t>
            </a:r>
          </a:p>
          <a:p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•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Niveaux de remplissage du réservoir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de solution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et de récupération, ainsi que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du bac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de déchets de l'unité de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brosse cylindrique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, indiqués sur l'écran </a:t>
            </a:r>
            <a:r>
              <a:rPr lang="fr-FR" sz="1000" dirty="0" smtClean="0">
                <a:solidFill>
                  <a:srgbClr val="6F6F6F"/>
                </a:solidFill>
                <a:latin typeface="HelveticaNeueLTStd-Lt"/>
              </a:rPr>
              <a:t>couleur de </a:t>
            </a:r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4,3"</a:t>
            </a:r>
            <a:endParaRPr lang="fr-FR" sz="1000" dirty="0"/>
          </a:p>
        </p:txBody>
      </p:sp>
      <p:sp>
        <p:nvSpPr>
          <p:cNvPr id="23" name="Rectangle 22"/>
          <p:cNvSpPr/>
          <p:nvPr/>
        </p:nvSpPr>
        <p:spPr>
          <a:xfrm>
            <a:off x="199573" y="5310054"/>
            <a:ext cx="30837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Normes applicables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DIN EN 60335-2-72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MRL 2006/42/EC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DIN EN 1005-3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DIN EN ISO 6385 and 6682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DIN EN 614-1</a:t>
            </a:r>
          </a:p>
          <a:p>
            <a:r>
              <a:rPr lang="fr-FR" sz="1000" dirty="0">
                <a:solidFill>
                  <a:srgbClr val="6F6F6F"/>
                </a:solidFill>
                <a:latin typeface="HelveticaNeueLTStd-Lt"/>
              </a:rPr>
              <a:t>• DIN EN ISO 3411</a:t>
            </a:r>
            <a:endParaRPr lang="fr-FR" sz="1000" dirty="0"/>
          </a:p>
        </p:txBody>
      </p:sp>
      <p:sp>
        <p:nvSpPr>
          <p:cNvPr id="24" name="Organigramme : Connecteur 23"/>
          <p:cNvSpPr/>
          <p:nvPr/>
        </p:nvSpPr>
        <p:spPr>
          <a:xfrm>
            <a:off x="5883345" y="3117347"/>
            <a:ext cx="108000" cy="108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3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5232160" y="163075"/>
            <a:ext cx="2556919" cy="684000"/>
            <a:chOff x="611560" y="1124744"/>
            <a:chExt cx="2153194" cy="5760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24744"/>
              <a:ext cx="11426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635">
                          <a14:foregroundMark x1="30476" y1="31250" x2="30476" y2="31250"/>
                          <a14:foregroundMark x1="16667" y1="82188" x2="16667" y2="82188"/>
                          <a14:foregroundMark x1="31587" y1="77813" x2="31587" y2="77813"/>
                          <a14:foregroundMark x1="75556" y1="77813" x2="75556" y2="77813"/>
                          <a14:foregroundMark x1="90635" y1="68125" x2="90635" y2="68125"/>
                          <a14:foregroundMark x1="55556" y1="82813" x2="55556" y2="8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315" y="1145918"/>
              <a:ext cx="1092439" cy="55489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179511" y="1023118"/>
            <a:ext cx="11886981" cy="461666"/>
          </a:xfrm>
          <a:prstGeom prst="rect">
            <a:avLst/>
          </a:prstGeom>
          <a:solidFill>
            <a:srgbClr val="E73A0A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Santé du dos – technique de nettoyage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615" y="143327"/>
            <a:ext cx="1915199" cy="82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443" y="1789447"/>
            <a:ext cx="1847850" cy="14668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52" y="1674852"/>
            <a:ext cx="1815192" cy="14748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52" y="3206434"/>
            <a:ext cx="1816465" cy="14747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839" y="4739470"/>
            <a:ext cx="3620449" cy="19069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52" y="4735774"/>
            <a:ext cx="1815192" cy="19106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415" y="4735146"/>
            <a:ext cx="2930135" cy="1911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21488" y="4776090"/>
            <a:ext cx="3184185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Parfaitement ajusté</a:t>
            </a:r>
          </a:p>
          <a:p>
            <a:pPr algn="just"/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La suspension ainsi que les accoudoirs et le dossier du siège confort peuvent être ajustés pour répondre aux besoins individuels de l'opérateur - pour assurer un confort d'assise optimal pour chaque utilisateur.</a:t>
            </a:r>
            <a:endParaRPr lang="fr-FR" sz="2800" dirty="0"/>
          </a:p>
        </p:txBody>
      </p:sp>
      <p:sp>
        <p:nvSpPr>
          <p:cNvPr id="17" name="Rectangle 16"/>
          <p:cNvSpPr/>
          <p:nvPr/>
        </p:nvSpPr>
        <p:spPr>
          <a:xfrm>
            <a:off x="2282118" y="1595377"/>
            <a:ext cx="4306928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Entretien facile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Le système breveté de nettoyage automatique du suceur facilite l'entretien quotidien de la machine. Le suceur se replie pour permettre un accès facile à des fins de Nettoyage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 - aucun retrait compliqué n'est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nécessaire.</a:t>
            </a:r>
            <a:endParaRPr lang="fr-FR" sz="2800" dirty="0"/>
          </a:p>
        </p:txBody>
      </p:sp>
      <p:sp>
        <p:nvSpPr>
          <p:cNvPr id="18" name="Rectangle 17"/>
          <p:cNvSpPr/>
          <p:nvPr/>
        </p:nvSpPr>
        <p:spPr>
          <a:xfrm>
            <a:off x="2282119" y="3108752"/>
            <a:ext cx="44462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Vite prête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L'unité de pré-balayage / aspiration, en option, rend inutile un pré-nettoyage laborieux.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Le système de changement rapide permet une mise en place et un retrait confortable - et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l'unité de pré-balayage / aspiration peut être transportée sur ses propres roulettes.</a:t>
            </a:r>
            <a:endParaRPr lang="fr-FR" sz="2800" dirty="0"/>
          </a:p>
        </p:txBody>
      </p:sp>
      <p:sp>
        <p:nvSpPr>
          <p:cNvPr id="19" name="Rectangle 18"/>
          <p:cNvSpPr/>
          <p:nvPr/>
        </p:nvSpPr>
        <p:spPr>
          <a:xfrm>
            <a:off x="9318448" y="1635262"/>
            <a:ext cx="27480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u="none" strike="noStrike" baseline="0" dirty="0" smtClean="0">
                <a:solidFill>
                  <a:srgbClr val="E83F0C"/>
                </a:solidFill>
                <a:latin typeface="HelveticaNeueLTStd-Bd"/>
              </a:rPr>
              <a:t>Adhérence parfaite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Le volant ergonomique permet une vue parfaite sur les éléments de commande.</a:t>
            </a:r>
          </a:p>
          <a:p>
            <a:r>
              <a:rPr lang="fr-FR" sz="1050" b="0" i="0" u="none" strike="noStrike" baseline="0" dirty="0" smtClean="0">
                <a:solidFill>
                  <a:srgbClr val="6F6F6F"/>
                </a:solidFill>
                <a:latin typeface="HelveticaNeueLTStd-Lt"/>
              </a:rPr>
              <a:t>Boule de volant disponible en option pour une direction encore plus facile.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76311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470</Words>
  <Application>Microsoft Office PowerPoint</Application>
  <PresentationFormat>Grand écran</PresentationFormat>
  <Paragraphs>56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HelveticaNeueLTStd-Bd</vt:lpstr>
      <vt:lpstr>HelveticaNeueLTStd-Lt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Aprolis</dc:creator>
  <cp:lastModifiedBy>Sylvie Delahayes</cp:lastModifiedBy>
  <cp:revision>14</cp:revision>
  <dcterms:created xsi:type="dcterms:W3CDTF">2021-05-07T08:26:24Z</dcterms:created>
  <dcterms:modified xsi:type="dcterms:W3CDTF">2021-07-15T09:31:40Z</dcterms:modified>
</cp:coreProperties>
</file>